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72"/>
  </p:notesMasterIdLst>
  <p:handoutMasterIdLst>
    <p:handoutMasterId r:id="rId73"/>
  </p:handout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80" r:id="rId24"/>
    <p:sldId id="281" r:id="rId25"/>
    <p:sldId id="279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6" r:id="rId50"/>
    <p:sldId id="307" r:id="rId51"/>
    <p:sldId id="308" r:id="rId52"/>
    <p:sldId id="309" r:id="rId53"/>
    <p:sldId id="310" r:id="rId54"/>
    <p:sldId id="311" r:id="rId55"/>
    <p:sldId id="312" r:id="rId56"/>
    <p:sldId id="313" r:id="rId57"/>
    <p:sldId id="314" r:id="rId58"/>
    <p:sldId id="315" r:id="rId59"/>
    <p:sldId id="316" r:id="rId60"/>
    <p:sldId id="317" r:id="rId61"/>
    <p:sldId id="318" r:id="rId62"/>
    <p:sldId id="319" r:id="rId63"/>
    <p:sldId id="320" r:id="rId64"/>
    <p:sldId id="321" r:id="rId65"/>
    <p:sldId id="322" r:id="rId66"/>
    <p:sldId id="323" r:id="rId67"/>
    <p:sldId id="324" r:id="rId68"/>
    <p:sldId id="325" r:id="rId69"/>
    <p:sldId id="326" r:id="rId70"/>
    <p:sldId id="327" r:id="rId71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1008">
          <p15:clr>
            <a:srgbClr val="A4A3A4"/>
          </p15:clr>
        </p15:guide>
        <p15:guide id="3" orient="horz" pos="3792">
          <p15:clr>
            <a:srgbClr val="A4A3A4"/>
          </p15:clr>
        </p15:guide>
        <p15:guide id="4" orient="horz" pos="336">
          <p15:clr>
            <a:srgbClr val="A4A3A4"/>
          </p15:clr>
        </p15:guide>
        <p15:guide id="5" orient="horz" pos="1920">
          <p15:clr>
            <a:srgbClr val="A4A3A4"/>
          </p15:clr>
        </p15:guide>
        <p15:guide id="6" orient="horz" pos="3984">
          <p15:clr>
            <a:srgbClr val="A4A3A4"/>
          </p15:clr>
        </p15:guide>
        <p15:guide id="7" orient="horz" pos="1152">
          <p15:clr>
            <a:srgbClr val="A4A3A4"/>
          </p15:clr>
        </p15:guide>
        <p15:guide id="8" pos="3839">
          <p15:clr>
            <a:srgbClr val="A4A3A4"/>
          </p15:clr>
        </p15:guide>
        <p15:guide id="9" pos="671">
          <p15:clr>
            <a:srgbClr val="A4A3A4"/>
          </p15:clr>
        </p15:guide>
        <p15:guide id="10" pos="7007">
          <p15:clr>
            <a:srgbClr val="A4A3A4"/>
          </p15:clr>
        </p15:guide>
        <p15:guide id="11" pos="6143">
          <p15:clr>
            <a:srgbClr val="A4A3A4"/>
          </p15:clr>
        </p15:guide>
        <p15:guide id="12" pos="3263">
          <p15:clr>
            <a:srgbClr val="A4A3A4"/>
          </p15:clr>
        </p15:guide>
        <p15:guide id="13" pos="7391">
          <p15:clr>
            <a:srgbClr val="A4A3A4"/>
          </p15:clr>
        </p15:guide>
        <p15:guide id="14" pos="369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86470" autoAdjust="0"/>
  </p:normalViewPr>
  <p:slideViewPr>
    <p:cSldViewPr showGuides="1">
      <p:cViewPr varScale="1">
        <p:scale>
          <a:sx n="107" d="100"/>
          <a:sy n="107" d="100"/>
        </p:scale>
        <p:origin x="672" y="78"/>
      </p:cViewPr>
      <p:guideLst>
        <p:guide orient="horz" pos="2160"/>
        <p:guide orient="horz" pos="1008"/>
        <p:guide orient="horz" pos="3792"/>
        <p:guide orient="horz" pos="336"/>
        <p:guide orient="horz" pos="1920"/>
        <p:guide orient="horz" pos="3984"/>
        <p:guide orient="horz" pos="1152"/>
        <p:guide pos="3839"/>
        <p:guide pos="671"/>
        <p:guide pos="7007"/>
        <p:guide pos="6143"/>
        <p:guide pos="3263"/>
        <p:guide pos="7391"/>
        <p:guide pos="369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howGuides="1">
      <p:cViewPr varScale="1">
        <p:scale>
          <a:sx n="76" d="100"/>
          <a:sy n="76" d="100"/>
        </p:scale>
        <p:origin x="168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CE221E-83ED-4F6C-BA5F-3F9E6FDB6953}" type="datetimeFigureOut">
              <a:rPr lang="en-US"/>
              <a:t>12/13/2023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4CBEF8-5CDE-472B-839B-B8BB0C881006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6328929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853E5F-CE67-483C-A264-F17AC70E9CA2}" type="datetimeFigureOut">
              <a:rPr lang="en-US"/>
              <a:t>12/13/2023</a:t>
            </a:fld>
            <a:endParaRPr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B98AFB-CB0D-4DFE-87B9-B4B0D0DE73CD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128058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40147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21540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077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30501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52634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68313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83656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70025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658489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459858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4229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301524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203941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18604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834210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734996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155553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901542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969870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97301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950199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02799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71870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967351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815323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455246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362181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218102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357510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017232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765734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043992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44924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83607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566303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242083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996877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273340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918038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082205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211068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656863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897985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66415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063694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978876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739773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709589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93893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654732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653288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639419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745066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096122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63929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9784339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959078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363511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900346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897406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489955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6971258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9993336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854347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5868723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19360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4536586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71817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41379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95326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5214" y="533400"/>
            <a:ext cx="5029200" cy="2514601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5212" y="3403600"/>
            <a:ext cx="5029201" cy="1397000"/>
          </a:xfrm>
        </p:spPr>
        <p:txBody>
          <a:bodyPr>
            <a:normAutofit/>
          </a:bodyPr>
          <a:lstStyle>
            <a:lvl1pPr marL="0" indent="0" algn="l">
              <a:spcBef>
                <a:spcPts val="60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065213" y="6432551"/>
            <a:ext cx="5653087" cy="273049"/>
          </a:xfrm>
        </p:spPr>
        <p:txBody>
          <a:bodyPr/>
          <a:lstStyle>
            <a:lvl1pPr>
              <a:defRPr>
                <a:effectLst/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932612" y="6432551"/>
            <a:ext cx="1371600" cy="273049"/>
          </a:xfrm>
        </p:spPr>
        <p:txBody>
          <a:bodyPr/>
          <a:lstStyle/>
          <a:p>
            <a:fld id="{3E0FA9E5-6744-4841-888F-9E7CC0C2B7EC}" type="datetimeFigureOut">
              <a:rPr lang="en-US" smtClean="0"/>
              <a:t>12/13/2023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2812" y="6432551"/>
            <a:ext cx="1219201" cy="273049"/>
          </a:xfrm>
        </p:spPr>
        <p:txBody>
          <a:bodyPr/>
          <a:lstStyle/>
          <a:p>
            <a:fld id="{AAEAE4A8-A6E5-453E-B946-FB774B73F48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237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 smtClean="0"/>
              <a:t>12/13/2023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1477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61412" y="533400"/>
            <a:ext cx="2362201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5213" y="533400"/>
            <a:ext cx="7467599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 smtClean="0"/>
              <a:t>12/13/2023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5436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 smtClean="0"/>
              <a:t>12/13/2023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674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5214" y="533400"/>
            <a:ext cx="8686800" cy="2286000"/>
          </a:xfrm>
        </p:spPr>
        <p:txBody>
          <a:bodyPr anchor="b">
            <a:normAutofit/>
          </a:bodyPr>
          <a:lstStyle>
            <a:lvl1pPr algn="l">
              <a:defRPr sz="5400" b="1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5214" y="3124200"/>
            <a:ext cx="8686800" cy="1371600"/>
          </a:xfrm>
        </p:spPr>
        <p:txBody>
          <a:bodyPr anchor="t">
            <a:normAutofit/>
          </a:bodyPr>
          <a:lstStyle>
            <a:lvl1pPr marL="0" indent="0">
              <a:spcBef>
                <a:spcPts val="600"/>
              </a:spcBef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 smtClean="0"/>
              <a:t>12/13/2023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5637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5212" y="1828800"/>
            <a:ext cx="4251960" cy="4191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64598" y="1828800"/>
            <a:ext cx="4251960" cy="4191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 smtClean="0"/>
              <a:t>12/13/2023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0504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5211" y="533400"/>
            <a:ext cx="8686802" cy="10668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5213" y="1828799"/>
            <a:ext cx="4251960" cy="685801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5213" y="2590800"/>
            <a:ext cx="4251960" cy="3429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500053" y="1828799"/>
            <a:ext cx="4251960" cy="685801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00053" y="2590800"/>
            <a:ext cx="4251960" cy="3429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 smtClean="0"/>
              <a:t>12/13/2023</a:t>
            </a:fld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1549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 smtClean="0"/>
              <a:t>12/13/2023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0301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 smtClean="0"/>
              <a:t>12/13/2023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8263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5213" y="533400"/>
            <a:ext cx="4114800" cy="1524000"/>
          </a:xfrm>
        </p:spPr>
        <p:txBody>
          <a:bodyPr anchor="b">
            <a:normAutofit/>
          </a:bodyPr>
          <a:lstStyle>
            <a:lvl1pPr algn="l">
              <a:defRPr sz="3600" b="1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65813" y="533400"/>
            <a:ext cx="5867400" cy="5486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2209800"/>
            <a:ext cx="4114800" cy="38100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600"/>
              </a:spcBef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 smtClean="0"/>
              <a:t>12/13/2023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083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5213" y="533400"/>
            <a:ext cx="4114800" cy="1524000"/>
          </a:xfrm>
        </p:spPr>
        <p:txBody>
          <a:bodyPr anchor="b">
            <a:noAutofit/>
          </a:bodyPr>
          <a:lstStyle>
            <a:lvl1pPr algn="l">
              <a:defRPr sz="3600" b="1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5865812" y="533400"/>
            <a:ext cx="5780173" cy="5791200"/>
          </a:xfrm>
          <a:ln w="50800">
            <a:solidFill>
              <a:schemeClr val="tx1">
                <a:lumMod val="65000"/>
                <a:lumOff val="35000"/>
              </a:schemeClr>
            </a:solidFill>
            <a:miter lim="800000"/>
          </a:ln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2209800"/>
            <a:ext cx="4114800" cy="38100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72858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auto">
          <a:xfrm>
            <a:off x="1065212" y="533400"/>
            <a:ext cx="8686801" cy="1066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5212" y="1828800"/>
            <a:ext cx="8686801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5213" y="6155267"/>
            <a:ext cx="5653087" cy="2730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932612" y="6155267"/>
            <a:ext cx="1371600" cy="2730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3E0FA9E5-6744-4841-888F-9E7CC0C2B7EC}" type="datetimeFigureOut">
              <a:rPr lang="en-US" smtClean="0"/>
              <a:pPr/>
              <a:t>12/13/2023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2812" y="6155267"/>
            <a:ext cx="1219201" cy="2730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AAEAE4A8-A6E5-453E-B946-FB774B73F48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76704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36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9436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7724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6012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234440" indent="-13716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1371600" indent="-13716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1508760" indent="-13716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1645920" indent="-13716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yasenstar/python_with_office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hyperlink" Target="https://github.com/yasenstar/python_with_office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hyperlink" Target="https://github.com/yasenstar/python_with_office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hyperlink" Target="https://github.com/yasenstar/python_with_office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hyperlink" Target="https://github.com/yasenstar/python_with_office" TargetMode="Externa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hyperlink" Target="https://github.com/yasenstar/python_with_office" TargetMode="Externa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image" Target="../media/image8.png"/><Relationship Id="rId4" Type="http://schemas.openxmlformats.org/officeDocument/2006/relationships/hyperlink" Target="https://github.com/yasenstar/python_with_office" TargetMode="Externa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Opening </a:t>
            </a:r>
            <a:r>
              <a:rPr lang="en-US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and Introduction</a:t>
            </a:r>
          </a:p>
          <a:p>
            <a:endParaRPr lang="en-US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8548" y="804043"/>
            <a:ext cx="2952328" cy="43024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765820" y="5516156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658128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1065212" y="3403600"/>
            <a:ext cx="5029201" cy="2185640"/>
          </a:xfrm>
        </p:spPr>
        <p:txBody>
          <a:bodyPr>
            <a:normAutofit fontScale="85000" lnSpcReduction="20000"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2 Data Structure 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2.9 Public Methods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2.10 Operators</a:t>
            </a:r>
          </a:p>
          <a:p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第二章 数据结构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2.9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公共方法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2.10</a:t>
            </a:r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运算符</a:t>
            </a:r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97AE7A1-FECD-88CA-1398-A1B5FCD4DA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77663" y="416386"/>
            <a:ext cx="4099883" cy="51499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01056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1065212" y="3403600"/>
            <a:ext cx="5029201" cy="2185640"/>
          </a:xfrm>
        </p:spPr>
        <p:txBody>
          <a:bodyPr>
            <a:normAutofit fontScale="85000" lnSpcReduction="20000"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2 Data Structure 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2.11 Traverse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2.12 Comprehensions</a:t>
            </a:r>
          </a:p>
          <a:p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第二章 数据结构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2.11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遍历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2.12</a:t>
            </a:r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推导式</a:t>
            </a:r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97A29FB-74EC-7512-7021-E2AAB67D55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8428" y="996418"/>
            <a:ext cx="5682731" cy="41031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35401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1065212" y="3403600"/>
            <a:ext cx="5029201" cy="2185640"/>
          </a:xfrm>
        </p:spPr>
        <p:txBody>
          <a:bodyPr>
            <a:normAutofit lnSpcReduction="10000"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3 Functions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3.1 Three Basic Structure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第三章 函数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3.1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三大基本结构</a:t>
            </a:r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A96D691-610A-FD83-2613-59599D8539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82444" y="980728"/>
            <a:ext cx="5029202" cy="38899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95631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1065212" y="3403600"/>
            <a:ext cx="5029201" cy="2185640"/>
          </a:xfrm>
        </p:spPr>
        <p:txBody>
          <a:bodyPr>
            <a:normAutofit lnSpcReduction="10000"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3 Functions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3.1 Three Basic Structure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第三章 函数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3.1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三大基本结构</a:t>
            </a:r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9685BF0-B0AD-89E6-E52D-39B23E7DC7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82444" y="692696"/>
            <a:ext cx="5565639" cy="47686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36921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1065212" y="3403600"/>
            <a:ext cx="5029201" cy="2185640"/>
          </a:xfrm>
        </p:spPr>
        <p:txBody>
          <a:bodyPr>
            <a:normAutofit lnSpcReduction="10000"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3 Functions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3.2~3.4 Function Basics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第三章 函数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3.2~3.4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函数基本知识</a:t>
            </a:r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91B5387-6A2F-8E06-9916-F44F2B4201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84914" y="1790700"/>
            <a:ext cx="6146310" cy="36814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3156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1065212" y="3403600"/>
            <a:ext cx="5029201" cy="2185640"/>
          </a:xfrm>
        </p:spPr>
        <p:txBody>
          <a:bodyPr>
            <a:normAutofit lnSpcReduction="10000"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3 Functions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3.5 Packing &amp; Unpacking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第三章 函数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3.5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组包与解包</a:t>
            </a:r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C9D7C05-2C4F-9552-DD0E-11F2D5EBF0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70267" y="1169288"/>
            <a:ext cx="5973438" cy="42982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54518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1065212" y="3403600"/>
            <a:ext cx="5029201" cy="2185640"/>
          </a:xfrm>
        </p:spPr>
        <p:txBody>
          <a:bodyPr>
            <a:normAutofit fontScale="92500" lnSpcReduction="20000"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3 Functions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3.6 Variable Scope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3.7 Lambda Function</a:t>
            </a:r>
          </a:p>
          <a:p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第三章 函数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3.6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变量作用域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3.7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匿名函数</a:t>
            </a:r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8B27B82-226B-9C4F-89C6-EE244DF2B1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79058" y="694066"/>
            <a:ext cx="5559969" cy="49127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09642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1065212" y="3403600"/>
            <a:ext cx="5029201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4 Class and Object (4.1)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第四章 类与对象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(4.1)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57430BF-8FA6-2161-2501-1DE336A84C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66420" y="1189857"/>
            <a:ext cx="5251971" cy="42715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14590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770434" y="3403600"/>
            <a:ext cx="5323979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4 Class and Object 4.2 Private Property/Method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第四章 类与对象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4.2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私有属性和私有方法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CC9AC26-C283-0BC2-7D16-7C8C5EFD38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34907" y="908720"/>
            <a:ext cx="5544188" cy="44644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10261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770434" y="3403600"/>
            <a:ext cx="5323979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4 Class and Object 4.3 Magic Methods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第四章 类与对象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4.3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魔法方法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68D304-8A98-FBD8-C675-3F73B175A9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4412" y="1569633"/>
            <a:ext cx="5708467" cy="38035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02739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1065212" y="3403600"/>
            <a:ext cx="5029201" cy="2185640"/>
          </a:xfrm>
        </p:spPr>
        <p:txBody>
          <a:bodyPr>
            <a:normAutofit lnSpcReduction="10000"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2 Data Structure 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2.1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Numeric Type</a:t>
            </a:r>
          </a:p>
          <a:p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第二章 数据结构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2.1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数字类型</a:t>
            </a:r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6139934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B6787F6-2691-8FF0-DD76-9A26EDBF1E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8427" y="404664"/>
            <a:ext cx="5439555" cy="51845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96154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4 Class and Object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4.4 Inheritance, Polymorphism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第四章 类与对象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4.4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继承和多态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6F4691F-0A9F-103C-CE22-4DBDBDB7BD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8428" y="1725305"/>
            <a:ext cx="5551408" cy="37360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74981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4 Class and Object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4.5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Class &amp; Static Method</a:t>
            </a:r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第四章 类与对象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4.5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类方法与静态方法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DA31865-351E-85E6-A184-9C6ACCD79A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66420" y="1406727"/>
            <a:ext cx="5251776" cy="39937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52244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5 Other Knowledge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5.1 Program Exceptions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第五章 其他知识点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5.1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程序异常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5A918F3-3DB0-2784-5BB2-A5D055C9C8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50396" y="1858440"/>
            <a:ext cx="5861779" cy="37202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53914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5 Other Knowledge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5.2 File input/output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第五章 其他知识点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5.2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文件读写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0EE15D0-3BDF-A4B2-3CD1-F3BC570070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66420" y="966004"/>
            <a:ext cx="5801841" cy="45841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74689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5 Other Knowledge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5.3 Modules and Packages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第五章 其他知识点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5.3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模块和包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7DDD71-BE45-B133-1B94-3F08329D60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4412" y="1790700"/>
            <a:ext cx="5544618" cy="34477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00917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5 Other Knowledge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5.4 Common Used Modules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第五章 其他知识点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5.4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常用模块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9176D0C-CB8F-5AAF-3FE8-4949AFA110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04474" y="1707656"/>
            <a:ext cx="5694925" cy="35935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06186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6 Work with Excel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6.1 openpyxl 6.2 Open/Save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第六章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Excel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6.1 openpyxl 6.2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打开与保存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E5C146-09E3-A1FF-3ED9-2BAA1573FD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22404" y="1978219"/>
            <a:ext cx="5909398" cy="32215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86521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6 Work with Excel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6.3 Operate Worksheets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第六章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Excel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6.3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操作工作表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– 6.3.1, 6.3.2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F7D92D3-B677-4166-329F-00F509FD65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8427" y="1412776"/>
            <a:ext cx="5544617" cy="40324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095635B-FB5B-7080-010C-07C635F4E59D}"/>
              </a:ext>
            </a:extLst>
          </p:cNvPr>
          <p:cNvSpPr/>
          <p:nvPr/>
        </p:nvSpPr>
        <p:spPr>
          <a:xfrm>
            <a:off x="8254652" y="1916832"/>
            <a:ext cx="3384377" cy="1800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2169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6 Work with Excel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6.3 Operate Worksheets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第六章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Excel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6.3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操作工作表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– 6.3.3, 6.3.4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F7D92D3-B677-4166-329F-00F509FD65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8427" y="1412776"/>
            <a:ext cx="5544617" cy="40324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9F8F01-88B4-8737-6E40-585AEC0F3D09}"/>
              </a:ext>
            </a:extLst>
          </p:cNvPr>
          <p:cNvSpPr/>
          <p:nvPr/>
        </p:nvSpPr>
        <p:spPr>
          <a:xfrm>
            <a:off x="8254652" y="2348880"/>
            <a:ext cx="3384377" cy="20882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567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6 Work with Excel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6.3 Operate Worksheets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第六章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Excel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6.3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操作工作表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: 6.3.5~6.3.7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F7D92D3-B677-4166-329F-00F509FD65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8427" y="1412776"/>
            <a:ext cx="5544617" cy="40324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9D48B81-3C0E-F46D-9F64-C03D1DE668AB}"/>
              </a:ext>
            </a:extLst>
          </p:cNvPr>
          <p:cNvSpPr/>
          <p:nvPr/>
        </p:nvSpPr>
        <p:spPr>
          <a:xfrm>
            <a:off x="8254652" y="4365104"/>
            <a:ext cx="3384377" cy="10081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4009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1065212" y="3403600"/>
            <a:ext cx="5029201" cy="2185640"/>
          </a:xfrm>
        </p:spPr>
        <p:txBody>
          <a:bodyPr>
            <a:normAutofit lnSpcReduction="10000"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2 Data Structure 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2.2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String Type</a:t>
            </a:r>
          </a:p>
          <a:p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第二章 数据结构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2.2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字符串</a:t>
            </a:r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6139934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B6787F6-2691-8FF0-DD76-9A26EDBF1E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8427" y="404664"/>
            <a:ext cx="5439555" cy="51845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68248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6 Work with Excel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6.4 Access Cells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第六章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Excel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6.4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访问单元格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83613B1-F9B5-47E4-A400-852D979E51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8428" y="1484784"/>
            <a:ext cx="5534822" cy="37732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9D48B81-3C0E-F46D-9F64-C03D1DE668AB}"/>
              </a:ext>
            </a:extLst>
          </p:cNvPr>
          <p:cNvSpPr/>
          <p:nvPr/>
        </p:nvSpPr>
        <p:spPr>
          <a:xfrm>
            <a:off x="9190756" y="2276872"/>
            <a:ext cx="2550617" cy="7711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2984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6 Work with Excel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6.4 Access Cells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第六章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Excel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6.4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访问单元格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83613B1-F9B5-47E4-A400-852D979E51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8428" y="1484784"/>
            <a:ext cx="5534822" cy="37732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9D48B81-3C0E-F46D-9F64-C03D1DE668AB}"/>
              </a:ext>
            </a:extLst>
          </p:cNvPr>
          <p:cNvSpPr/>
          <p:nvPr/>
        </p:nvSpPr>
        <p:spPr>
          <a:xfrm>
            <a:off x="9190756" y="3048001"/>
            <a:ext cx="2550617" cy="23698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8883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 lnSpcReduction="10000"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6 Work with Excel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6.5 Work with Cells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– 6.5.1 Merge Cells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第六章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Excel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6.5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操作单元格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– 6.5.1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合并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DF8FC8E-E85D-6F77-F747-B76CF3BB2E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4412" y="1765464"/>
            <a:ext cx="5544617" cy="35912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6F9C3126-4EC2-77CA-B408-E23CE9AE8E9D}"/>
              </a:ext>
            </a:extLst>
          </p:cNvPr>
          <p:cNvSpPr/>
          <p:nvPr/>
        </p:nvSpPr>
        <p:spPr>
          <a:xfrm>
            <a:off x="8596630" y="3048000"/>
            <a:ext cx="2550617" cy="6690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8352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 lnSpcReduction="10000"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6 Work with Excel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6.5 Work with Cells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– 6.5.2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Insert 6.5.3 Move</a:t>
            </a:r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第六章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Excel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6.5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操作单元格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–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插入数据与移动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DF8FC8E-E85D-6F77-F747-B76CF3BB2E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4412" y="1765464"/>
            <a:ext cx="5544617" cy="35912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6F9C3126-4EC2-77CA-B408-E23CE9AE8E9D}"/>
              </a:ext>
            </a:extLst>
          </p:cNvPr>
          <p:cNvSpPr/>
          <p:nvPr/>
        </p:nvSpPr>
        <p:spPr>
          <a:xfrm>
            <a:off x="8866720" y="3645024"/>
            <a:ext cx="2700300" cy="15121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8876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CA7AE5B-1851-864D-A653-A931C27780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412" y="1268760"/>
            <a:ext cx="5566738" cy="43204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6 Work with Excel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6.6 Excel Formulas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第六章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Excel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6.6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使用公式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F9C3126-4EC2-77CA-B408-E23CE9AE8E9D}"/>
              </a:ext>
            </a:extLst>
          </p:cNvPr>
          <p:cNvSpPr/>
          <p:nvPr/>
        </p:nvSpPr>
        <p:spPr>
          <a:xfrm>
            <a:off x="7390555" y="3058290"/>
            <a:ext cx="4248473" cy="94677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8837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CCE36F8-9A77-0CB4-2ED3-45CC9F178D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4607" y="1484784"/>
            <a:ext cx="5881237" cy="41044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 lnSpcReduction="10000"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6 Work with Excel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6.7 Set Style in Excel: Font, Dimension &amp; Alignment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第六章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Excel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6.7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设置样式：字体，尺寸，对齐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F9C3126-4EC2-77CA-B408-E23CE9AE8E9D}"/>
              </a:ext>
            </a:extLst>
          </p:cNvPr>
          <p:cNvSpPr/>
          <p:nvPr/>
        </p:nvSpPr>
        <p:spPr>
          <a:xfrm>
            <a:off x="7678588" y="3058290"/>
            <a:ext cx="4248472" cy="123480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5141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CCE36F8-9A77-0CB4-2ED3-45CC9F178D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4607" y="1484784"/>
            <a:ext cx="5881237" cy="41044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 lnSpcReduction="10000"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6 Work with Excel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6.7 Set Style in Excel: Border, Fill &amp; Gradient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第六章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Excel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6.7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设置样式：边框，填充，渐变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F9C3126-4EC2-77CA-B408-E23CE9AE8E9D}"/>
              </a:ext>
            </a:extLst>
          </p:cNvPr>
          <p:cNvSpPr/>
          <p:nvPr/>
        </p:nvSpPr>
        <p:spPr>
          <a:xfrm>
            <a:off x="7678588" y="4293096"/>
            <a:ext cx="4248472" cy="7920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9848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CD3FEF6-2312-5724-25FB-A35E9839E1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943" y="1358454"/>
            <a:ext cx="5602117" cy="372673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6 Work with Excel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6.8 Filtering and Sorting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第六章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Excel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6.8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过滤和排序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F9C3126-4EC2-77CA-B408-E23CE9AE8E9D}"/>
              </a:ext>
            </a:extLst>
          </p:cNvPr>
          <p:cNvSpPr/>
          <p:nvPr/>
        </p:nvSpPr>
        <p:spPr>
          <a:xfrm>
            <a:off x="8182644" y="3704332"/>
            <a:ext cx="3456385" cy="7920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4095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175FD6C-EF1A-9789-CC77-A4C17199CA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6420" y="1183511"/>
            <a:ext cx="5902827" cy="43337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6 Work with Excel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6.9 Insert Chart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第六章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Excel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6.9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插入图表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F9C3126-4EC2-77CA-B408-E23CE9AE8E9D}"/>
              </a:ext>
            </a:extLst>
          </p:cNvPr>
          <p:cNvSpPr/>
          <p:nvPr/>
        </p:nvSpPr>
        <p:spPr>
          <a:xfrm>
            <a:off x="8182644" y="4005064"/>
            <a:ext cx="3528392" cy="49135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8385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8DCAFFB-D9B0-80D8-75CA-F9A74B1F7A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0396" y="1658043"/>
            <a:ext cx="6034654" cy="38863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6 Work with Excel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6.10 Read-Only, Write-Only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第六章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Excel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6.10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只读只写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F9C3126-4EC2-77CA-B408-E23CE9AE8E9D}"/>
              </a:ext>
            </a:extLst>
          </p:cNvPr>
          <p:cNvSpPr/>
          <p:nvPr/>
        </p:nvSpPr>
        <p:spPr>
          <a:xfrm>
            <a:off x="7462564" y="4293096"/>
            <a:ext cx="4522486" cy="6480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0598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1065212" y="3403600"/>
            <a:ext cx="5029201" cy="2185640"/>
          </a:xfrm>
        </p:spPr>
        <p:txBody>
          <a:bodyPr>
            <a:normAutofit lnSpcReduction="10000"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2 Data Structure 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2.3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List</a:t>
            </a:r>
          </a:p>
          <a:p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第二章 数据结构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2.3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列表</a:t>
            </a:r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6139934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E36F6B9-1C93-C81E-AD71-A606C99913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4412" y="719213"/>
            <a:ext cx="5853012" cy="50131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78052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C363DD2-C60E-BA76-0AB4-A21E400A25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412" y="1184339"/>
            <a:ext cx="5991002" cy="43965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6 Work with Excel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6.11 Security Protection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第六章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Excel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6.11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加密保护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F9C3126-4EC2-77CA-B408-E23CE9AE8E9D}"/>
              </a:ext>
            </a:extLst>
          </p:cNvPr>
          <p:cNvSpPr/>
          <p:nvPr/>
        </p:nvSpPr>
        <p:spPr>
          <a:xfrm>
            <a:off x="7462564" y="3861048"/>
            <a:ext cx="4522486" cy="133870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0491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6 Work with Excel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6.12 xls to xlsx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第六章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Excel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6.12 </a:t>
            </a:r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xls </a:t>
            </a:r>
            <a:r>
              <a:rPr lang="zh-CN" altLang="en-US" sz="280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转</a:t>
            </a:r>
            <a:r>
              <a:rPr lang="en-US" sz="280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 </a:t>
            </a:r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xlsx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A56BF8A-4050-E044-3916-2A8D563044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12786" y="938406"/>
            <a:ext cx="5670401" cy="463941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6F9C3126-4EC2-77CA-B408-E23CE9AE8E9D}"/>
              </a:ext>
            </a:extLst>
          </p:cNvPr>
          <p:cNvSpPr/>
          <p:nvPr/>
        </p:nvSpPr>
        <p:spPr>
          <a:xfrm>
            <a:off x="9478788" y="4293096"/>
            <a:ext cx="2506262" cy="360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9312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66DA5E8-D28F-BB8F-5386-3899AF2713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8417" y="1134988"/>
            <a:ext cx="6000867" cy="44542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7 Work with Word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7.1&amp;7.2 Open and Save docx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第七章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Word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7.1&amp;7.2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打开和保存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docx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文件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F9C3126-4EC2-77CA-B408-E23CE9AE8E9D}"/>
              </a:ext>
            </a:extLst>
          </p:cNvPr>
          <p:cNvSpPr/>
          <p:nvPr/>
        </p:nvSpPr>
        <p:spPr>
          <a:xfrm>
            <a:off x="7534572" y="1430660"/>
            <a:ext cx="4464496" cy="149428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5452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5B1EF13-8A7F-B522-3A73-C1140116FD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3380" y="888749"/>
            <a:ext cx="4917616" cy="48074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7 Work with Word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7.3 doc to docx co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n</a:t>
            </a:r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verting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第七章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Word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7.3 doc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转换为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docx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F9C3126-4EC2-77CA-B408-E23CE9AE8E9D}"/>
              </a:ext>
            </a:extLst>
          </p:cNvPr>
          <p:cNvSpPr/>
          <p:nvPr/>
        </p:nvSpPr>
        <p:spPr>
          <a:xfrm>
            <a:off x="8542684" y="1772816"/>
            <a:ext cx="2736304" cy="5760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5332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7 Work with Word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7.4 work with paragraph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第七章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Word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7.4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段落操作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78A61EF-AA26-4FA8-F762-F5A40ABB58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22404" y="1953125"/>
            <a:ext cx="5784596" cy="33710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6F9C3126-4EC2-77CA-B408-E23CE9AE8E9D}"/>
              </a:ext>
            </a:extLst>
          </p:cNvPr>
          <p:cNvSpPr/>
          <p:nvPr/>
        </p:nvSpPr>
        <p:spPr>
          <a:xfrm>
            <a:off x="7390555" y="2746648"/>
            <a:ext cx="4248473" cy="8983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4380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433B15D-61DB-475F-6147-8254831BF6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412" y="1229598"/>
            <a:ext cx="5780896" cy="43596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7 Work with Word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7.5 paragraph styles (1)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第七章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Word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7.5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段落样式 </a:t>
            </a:r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(1)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F9C3126-4EC2-77CA-B408-E23CE9AE8E9D}"/>
              </a:ext>
            </a:extLst>
          </p:cNvPr>
          <p:cNvSpPr/>
          <p:nvPr/>
        </p:nvSpPr>
        <p:spPr>
          <a:xfrm>
            <a:off x="7318548" y="2348880"/>
            <a:ext cx="4464495" cy="20162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902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9AD7374-A986-79CD-3ACB-D8F86FF9EB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9083" y="1163063"/>
            <a:ext cx="5782988" cy="4293096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7 Work with Word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7.5 paragraph styles (2)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第七章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Word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7.5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段落样式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(2)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F9C3126-4EC2-77CA-B408-E23CE9AE8E9D}"/>
              </a:ext>
            </a:extLst>
          </p:cNvPr>
          <p:cNvSpPr/>
          <p:nvPr/>
        </p:nvSpPr>
        <p:spPr>
          <a:xfrm>
            <a:off x="7318548" y="4005064"/>
            <a:ext cx="4464495" cy="11946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9556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77667A6-DC96-21EF-32C7-D7F2C7291C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8224" y="581593"/>
            <a:ext cx="6121571" cy="50425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7 Work with Word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7.6 Run Object (1)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第七章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Word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7.6 Run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对象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 (1)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F9C3126-4EC2-77CA-B408-E23CE9AE8E9D}"/>
              </a:ext>
            </a:extLst>
          </p:cNvPr>
          <p:cNvSpPr/>
          <p:nvPr/>
        </p:nvSpPr>
        <p:spPr>
          <a:xfrm>
            <a:off x="7534572" y="2149304"/>
            <a:ext cx="4464495" cy="15677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9673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EEBF9BE-1647-944E-DF0D-ACD1A00E38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412" y="608486"/>
            <a:ext cx="5989966" cy="49087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7 Work with Word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7.6 Run Object (2) - 1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第七章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Word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7.6 Run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对象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 (2) - 1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F9C3126-4EC2-77CA-B408-E23CE9AE8E9D}"/>
              </a:ext>
            </a:extLst>
          </p:cNvPr>
          <p:cNvSpPr/>
          <p:nvPr/>
        </p:nvSpPr>
        <p:spPr>
          <a:xfrm>
            <a:off x="7534572" y="3573016"/>
            <a:ext cx="4464495" cy="360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061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EEBF9BE-1647-944E-DF0D-ACD1A00E38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412" y="608486"/>
            <a:ext cx="5989966" cy="49087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7 Work with Word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7.6 Run Object (2) - 2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第七章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Word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7.6 Run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对象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 (2) - 2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F9C3126-4EC2-77CA-B408-E23CE9AE8E9D}"/>
              </a:ext>
            </a:extLst>
          </p:cNvPr>
          <p:cNvSpPr/>
          <p:nvPr/>
        </p:nvSpPr>
        <p:spPr>
          <a:xfrm>
            <a:off x="7534572" y="3573016"/>
            <a:ext cx="4464495" cy="360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6511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1065212" y="3403600"/>
            <a:ext cx="5029201" cy="2185640"/>
          </a:xfrm>
        </p:spPr>
        <p:txBody>
          <a:bodyPr>
            <a:normAutofit lnSpcReduction="10000"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2 Data Structure 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2.4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Tuple</a:t>
            </a:r>
          </a:p>
          <a:p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第二章 数据结构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2.4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元组</a:t>
            </a:r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6139934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FA378EA-5F4D-2102-F243-0CBD94FCDE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6420" y="1161365"/>
            <a:ext cx="5876726" cy="47748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67501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7 Work with Word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7.7 Unit of Length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第七章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Word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7.7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长度单位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2BC6C5-565B-030D-9A3B-A9B83DCEC9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10436" y="533400"/>
            <a:ext cx="5004967" cy="50756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6F9C3126-4EC2-77CA-B408-E23CE9AE8E9D}"/>
              </a:ext>
            </a:extLst>
          </p:cNvPr>
          <p:cNvSpPr/>
          <p:nvPr/>
        </p:nvSpPr>
        <p:spPr>
          <a:xfrm>
            <a:off x="7822605" y="2348880"/>
            <a:ext cx="3384376" cy="194421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7438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B08DBD2-AE19-449D-89F6-05016E9CF6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8428" y="693564"/>
            <a:ext cx="5630391" cy="48956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7 Work with Word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7.8 Use Title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第七章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Word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7.8 </a:t>
            </a:r>
            <a:r>
              <a:rPr lang="zh-CN" altLang="en-US" sz="280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使用标题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F9C3126-4EC2-77CA-B408-E23CE9AE8E9D}"/>
              </a:ext>
            </a:extLst>
          </p:cNvPr>
          <p:cNvSpPr/>
          <p:nvPr/>
        </p:nvSpPr>
        <p:spPr>
          <a:xfrm>
            <a:off x="7822604" y="3212976"/>
            <a:ext cx="3888431" cy="7200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3148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D8702CA-8A3A-14B1-64FA-90B5B71900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6773" y="418356"/>
            <a:ext cx="4608159" cy="52737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7 Work with Word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7.9 Work with Pictures (1)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第七章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Word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7.9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插入图像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(1)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F9C3126-4EC2-77CA-B408-E23CE9AE8E9D}"/>
              </a:ext>
            </a:extLst>
          </p:cNvPr>
          <p:cNvSpPr/>
          <p:nvPr/>
        </p:nvSpPr>
        <p:spPr>
          <a:xfrm>
            <a:off x="7822605" y="2924944"/>
            <a:ext cx="2808312" cy="2880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6373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7 Work with Word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7.9 Work with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Pictures</a:t>
            </a:r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 (2)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第七章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Word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7.9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插入图像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(2)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70259A-A958-5D0A-DE40-69F3B50DCF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66773" y="418356"/>
            <a:ext cx="4608159" cy="52737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F240C6B-5810-C38F-A5D9-138DB3FF9663}"/>
              </a:ext>
            </a:extLst>
          </p:cNvPr>
          <p:cNvSpPr/>
          <p:nvPr/>
        </p:nvSpPr>
        <p:spPr>
          <a:xfrm>
            <a:off x="7822605" y="3212976"/>
            <a:ext cx="2808312" cy="93610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3535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7 Work with Word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7.9 Work with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Pictures</a:t>
            </a:r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 (3)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第七章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Word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7.9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插入图像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(3)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70259A-A958-5D0A-DE40-69F3B50DCF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66773" y="418356"/>
            <a:ext cx="4608159" cy="52737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F240C6B-5810-C38F-A5D9-138DB3FF9663}"/>
              </a:ext>
            </a:extLst>
          </p:cNvPr>
          <p:cNvSpPr/>
          <p:nvPr/>
        </p:nvSpPr>
        <p:spPr>
          <a:xfrm>
            <a:off x="7822605" y="4077072"/>
            <a:ext cx="2808312" cy="86409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8237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1D0771F-F43E-5EC2-C802-E443F65CFE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413" y="180770"/>
            <a:ext cx="5904656" cy="54753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7 Work with Word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7.10 Work with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Tables</a:t>
            </a:r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 (1)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第七章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Word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7.10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操作表格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(1)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240C6B-5810-C38F-A5D9-138DB3FF9663}"/>
              </a:ext>
            </a:extLst>
          </p:cNvPr>
          <p:cNvSpPr/>
          <p:nvPr/>
        </p:nvSpPr>
        <p:spPr>
          <a:xfrm>
            <a:off x="7390556" y="2615952"/>
            <a:ext cx="4740667" cy="13891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549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1D0771F-F43E-5EC2-C802-E443F65CFE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413" y="180770"/>
            <a:ext cx="5904656" cy="54753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7 Work with Word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7.10 Work with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Tables</a:t>
            </a:r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 (2)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第七章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Word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7.10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操作表格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(2)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240C6B-5810-C38F-A5D9-138DB3FF9663}"/>
              </a:ext>
            </a:extLst>
          </p:cNvPr>
          <p:cNvSpPr/>
          <p:nvPr/>
        </p:nvSpPr>
        <p:spPr>
          <a:xfrm>
            <a:off x="7318548" y="4005064"/>
            <a:ext cx="4740667" cy="8023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9694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1D0771F-F43E-5EC2-C802-E443F65CFE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413" y="180770"/>
            <a:ext cx="5904656" cy="54753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7 Work with Word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7.10 Work with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Tables</a:t>
            </a:r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 (3)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第七章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Word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7.10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操作表格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(3)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240C6B-5810-C38F-A5D9-138DB3FF9663}"/>
              </a:ext>
            </a:extLst>
          </p:cNvPr>
          <p:cNvSpPr/>
          <p:nvPr/>
        </p:nvSpPr>
        <p:spPr>
          <a:xfrm>
            <a:off x="7318548" y="4725144"/>
            <a:ext cx="4740667" cy="6480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7475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7 Work with Word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7.11 Page Settings (1)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第七章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Word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7.11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页面设置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(1)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47AB2F-4A6D-FDCB-80C1-18B4142225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4412" y="373791"/>
            <a:ext cx="5760640" cy="52192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F240C6B-5810-C38F-A5D9-138DB3FF9663}"/>
              </a:ext>
            </a:extLst>
          </p:cNvPr>
          <p:cNvSpPr/>
          <p:nvPr/>
        </p:nvSpPr>
        <p:spPr>
          <a:xfrm>
            <a:off x="7318548" y="2858615"/>
            <a:ext cx="4740667" cy="100243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8963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7 Work with Word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7.11 Page Settings (2)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第七章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Word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7.11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页面设置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(2)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47AB2F-4A6D-FDCB-80C1-18B4142225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4412" y="373791"/>
            <a:ext cx="5760640" cy="52192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F240C6B-5810-C38F-A5D9-138DB3FF9663}"/>
              </a:ext>
            </a:extLst>
          </p:cNvPr>
          <p:cNvSpPr/>
          <p:nvPr/>
        </p:nvSpPr>
        <p:spPr>
          <a:xfrm>
            <a:off x="7318548" y="3861048"/>
            <a:ext cx="4740667" cy="7920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2601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1065212" y="3403600"/>
            <a:ext cx="5029201" cy="2185640"/>
          </a:xfrm>
        </p:spPr>
        <p:txBody>
          <a:bodyPr>
            <a:normAutofit lnSpcReduction="10000"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2 Data Structure 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2.5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Dictionary</a:t>
            </a:r>
          </a:p>
          <a:p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第二章 数据结构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2.5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字典</a:t>
            </a:r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6139934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2393969-D0FA-B2A3-E5C0-CBBEA19C74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4413" y="1488151"/>
            <a:ext cx="5904656" cy="40190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87134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7 Work with Word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7.11 Page Settings (3)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第七章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Word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7.11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页面设置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(3)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47AB2F-4A6D-FDCB-80C1-18B4142225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4412" y="373791"/>
            <a:ext cx="5760640" cy="52192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F240C6B-5810-C38F-A5D9-138DB3FF9663}"/>
              </a:ext>
            </a:extLst>
          </p:cNvPr>
          <p:cNvSpPr/>
          <p:nvPr/>
        </p:nvSpPr>
        <p:spPr>
          <a:xfrm>
            <a:off x="7318548" y="4581128"/>
            <a:ext cx="4740667" cy="10801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5645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B4B1231-1F53-8F9E-463F-14C0F228DC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412" y="1060331"/>
            <a:ext cx="5741226" cy="45957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 fontScale="92500"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8 Work with 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8.1 / 8.2 python-pptx, open/save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第八章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8.1 / 8.2 python-pptx,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打开与保存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240C6B-5810-C38F-A5D9-138DB3FF9663}"/>
              </a:ext>
            </a:extLst>
          </p:cNvPr>
          <p:cNvSpPr/>
          <p:nvPr/>
        </p:nvSpPr>
        <p:spPr>
          <a:xfrm>
            <a:off x="7534571" y="1772816"/>
            <a:ext cx="4176465" cy="12241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565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D240A32-1026-B024-BE2C-A4B18290F3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4698" y="1355416"/>
            <a:ext cx="5698572" cy="3945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8 Work with 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8.3 Unit of Length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第八章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8.3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长度单位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240C6B-5810-C38F-A5D9-138DB3FF9663}"/>
              </a:ext>
            </a:extLst>
          </p:cNvPr>
          <p:cNvSpPr/>
          <p:nvPr/>
        </p:nvSpPr>
        <p:spPr>
          <a:xfrm>
            <a:off x="7534571" y="2132856"/>
            <a:ext cx="4320481" cy="86409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5871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2DAF038-5211-E743-3022-4727E3C583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412" y="1035623"/>
            <a:ext cx="5851748" cy="45659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8 Work with 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8.4 Work with Presentation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第八章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8.4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操作幻灯片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240C6B-5810-C38F-A5D9-138DB3FF9663}"/>
              </a:ext>
            </a:extLst>
          </p:cNvPr>
          <p:cNvSpPr/>
          <p:nvPr/>
        </p:nvSpPr>
        <p:spPr>
          <a:xfrm>
            <a:off x="7678588" y="2060848"/>
            <a:ext cx="4176464" cy="15841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9697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999CC9B4-CA7E-6CBE-3EFE-6409EAD7E0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4189" y="1009744"/>
            <a:ext cx="5434840" cy="45794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8 Work with 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8.5 Use Shapes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第八章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8.5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使用形状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240C6B-5810-C38F-A5D9-138DB3FF9663}"/>
              </a:ext>
            </a:extLst>
          </p:cNvPr>
          <p:cNvSpPr/>
          <p:nvPr/>
        </p:nvSpPr>
        <p:spPr>
          <a:xfrm>
            <a:off x="7678588" y="2276872"/>
            <a:ext cx="4176464" cy="15841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181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1BA0EC8-8F5A-E7BD-F4EA-457227A08C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7634" y="1392613"/>
            <a:ext cx="5983442" cy="42094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8 Work with 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8.6 Use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Placeholders</a:t>
            </a:r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第八章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8.6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使用占位符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240C6B-5810-C38F-A5D9-138DB3FF9663}"/>
              </a:ext>
            </a:extLst>
          </p:cNvPr>
          <p:cNvSpPr/>
          <p:nvPr/>
        </p:nvSpPr>
        <p:spPr>
          <a:xfrm>
            <a:off x="7678588" y="2996952"/>
            <a:ext cx="4248472" cy="12241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2393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059EDFC-FEB7-5E34-527F-2FC50EAA4A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0566" y="1096258"/>
            <a:ext cx="5636494" cy="43651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8 Work with 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8.7 Work with Text (1)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第八章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8.7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操作文本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(1)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240C6B-5810-C38F-A5D9-138DB3FF9663}"/>
              </a:ext>
            </a:extLst>
          </p:cNvPr>
          <p:cNvSpPr/>
          <p:nvPr/>
        </p:nvSpPr>
        <p:spPr>
          <a:xfrm>
            <a:off x="7462564" y="2636912"/>
            <a:ext cx="4464496" cy="129614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3483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FFBF3A0-1BB5-E0E1-CC1B-1987469D69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412" y="747153"/>
            <a:ext cx="5876767" cy="48691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8 Work with 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8.7 Work with Text (2)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第八章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8.7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操作文本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(2)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240C6B-5810-C38F-A5D9-138DB3FF9663}"/>
              </a:ext>
            </a:extLst>
          </p:cNvPr>
          <p:cNvSpPr/>
          <p:nvPr/>
        </p:nvSpPr>
        <p:spPr>
          <a:xfrm>
            <a:off x="7246540" y="2852936"/>
            <a:ext cx="4680520" cy="20162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111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57DE62A-C82E-F13B-6C6F-B40AEA4A99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2572" y="1379450"/>
            <a:ext cx="6034268" cy="42097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8 Work with 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8.8 Add Chart (1)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第八章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8.8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添加图表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(1)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240C6B-5810-C38F-A5D9-138DB3FF9663}"/>
              </a:ext>
            </a:extLst>
          </p:cNvPr>
          <p:cNvSpPr/>
          <p:nvPr/>
        </p:nvSpPr>
        <p:spPr>
          <a:xfrm>
            <a:off x="7822604" y="3501008"/>
            <a:ext cx="4104456" cy="360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0628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57DE62A-C82E-F13B-6C6F-B40AEA4A99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2572" y="1379450"/>
            <a:ext cx="6034268" cy="42097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8 Work with 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8.8 Add Chart (2)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第八章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8.8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添加图表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(2)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240C6B-5810-C38F-A5D9-138DB3FF9663}"/>
              </a:ext>
            </a:extLst>
          </p:cNvPr>
          <p:cNvSpPr/>
          <p:nvPr/>
        </p:nvSpPr>
        <p:spPr>
          <a:xfrm>
            <a:off x="7534572" y="3789040"/>
            <a:ext cx="4392488" cy="6480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8963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1065212" y="3403600"/>
            <a:ext cx="5029201" cy="2185640"/>
          </a:xfrm>
        </p:spPr>
        <p:txBody>
          <a:bodyPr>
            <a:normAutofit lnSpcReduction="10000"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2 Data Structure 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2.6-2.7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Set and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None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Type</a:t>
            </a:r>
          </a:p>
          <a:p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第二章 数据结构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2.6-2.7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集合和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None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类型</a:t>
            </a:r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8EDCE5-A0E3-1F19-49F0-84B94B50E3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0069" y="1437662"/>
            <a:ext cx="5971155" cy="3982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612496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57DE62A-C82E-F13B-6C6F-B40AEA4A99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2572" y="1379450"/>
            <a:ext cx="6034268" cy="42097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8 Work with 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8.8 Add Chart (3)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第八章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8.8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添加图表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(3)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240C6B-5810-C38F-A5D9-138DB3FF9663}"/>
              </a:ext>
            </a:extLst>
          </p:cNvPr>
          <p:cNvSpPr/>
          <p:nvPr/>
        </p:nvSpPr>
        <p:spPr>
          <a:xfrm>
            <a:off x="7534572" y="4365104"/>
            <a:ext cx="4392488" cy="5760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8293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1065212" y="3403600"/>
            <a:ext cx="5029201" cy="2185640"/>
          </a:xfrm>
        </p:spPr>
        <p:txBody>
          <a:bodyPr>
            <a:normAutofit fontScale="92500" lnSpcReduction="20000"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2 Data Structure 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2.8.1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Changeable &amp; Non-Changeable Data Types</a:t>
            </a:r>
          </a:p>
          <a:p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第二章 数据结构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2.8.1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可变与不可变类型</a:t>
            </a:r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D07E1FD-E2AC-4A24-9C9F-CA05054D43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8428" y="836712"/>
            <a:ext cx="5649460" cy="45365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18593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1065212" y="3403600"/>
            <a:ext cx="5029201" cy="2185640"/>
          </a:xfrm>
        </p:spPr>
        <p:txBody>
          <a:bodyPr>
            <a:normAutofit lnSpcReduction="10000"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2 Data Structure 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2.8.2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Copy – Light &amp; Deep</a:t>
            </a:r>
          </a:p>
          <a:p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第二章 数据结构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2.8.2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浅拷贝和深拷贝</a:t>
            </a:r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EF8B451-C5EA-C9B3-32A0-18E9437B1A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75467" y="602126"/>
            <a:ext cx="5727600" cy="50131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0182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Business strategy presentation">
  <a:themeElements>
    <a:clrScheme name="Blue Red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Century Gothic-Palatino Linotyp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 panose="0204050205050503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dirty="0"/>
        </a:defPPr>
      </a:lstStyle>
      <a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>
          <a:solidFill>
            <a:schemeClr val="bg2"/>
          </a:solidFill>
        </a:ln>
      </a:spPr>
      <a:bodyPr wrap="square" rtlCol="0" anchor="ctr" anchorCtr="1">
        <a:spAutoFit/>
      </a:bodyPr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Business strategy presentation.potx" id="{A5F13A6F-AB02-4A73-816C-34C20B6AA795}" vid="{DE7FCDCE-56F1-4731-A067-3AC58DCA2BCA}"/>
    </a:ext>
  </a:extLst>
</a:theme>
</file>

<file path=ppt/theme/theme2.xml><?xml version="1.0" encoding="utf-8"?>
<a:theme xmlns:a="http://schemas.openxmlformats.org/drawingml/2006/main" name="Office Theme">
  <a:themeElements>
    <a:clrScheme name="Blue Red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Century Gothic-Palatino Linotyp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 panose="0204050205050503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Blue Red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Century Gothic-Palatino Linotyp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 panose="0204050205050503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Business strategy slides</Template>
  <TotalTime>18606</TotalTime>
  <Words>3934</Words>
  <Application>Microsoft Office PowerPoint</Application>
  <PresentationFormat>Custom</PresentationFormat>
  <Paragraphs>567</Paragraphs>
  <Slides>70</Slides>
  <Notes>70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76" baseType="lpstr">
      <vt:lpstr>华文隶书</vt:lpstr>
      <vt:lpstr>ADLaM Display</vt:lpstr>
      <vt:lpstr>Arial</vt:lpstr>
      <vt:lpstr>Century Gothic</vt:lpstr>
      <vt:lpstr>Palatino Linotype</vt:lpstr>
      <vt:lpstr>Business strategy presentation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Recommending a Strategy</dc:title>
  <dc:creator>Zhao Xiaoqi</dc:creator>
  <cp:lastModifiedBy>Zhao Xiaoqi</cp:lastModifiedBy>
  <cp:revision>101</cp:revision>
  <dcterms:created xsi:type="dcterms:W3CDTF">2023-10-18T15:52:23Z</dcterms:created>
  <dcterms:modified xsi:type="dcterms:W3CDTF">2023-12-13T22:05:03Z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Order">
    <vt:r8>74069400</vt:r8>
  </property>
  <property fmtid="{D5CDD505-2E9C-101B-9397-08002B2CF9AE}" pid="4" name="HiddenCategoryTags">
    <vt:lpwstr/>
  </property>
  <property fmtid="{D5CDD505-2E9C-101B-9397-08002B2CF9AE}" pid="5" name="InternalTags">
    <vt:lpwstr/>
  </property>
  <property fmtid="{D5CDD505-2E9C-101B-9397-08002B2CF9AE}" pid="6" name="FeatureTags">
    <vt:lpwstr/>
  </property>
  <property fmtid="{D5CDD505-2E9C-101B-9397-08002B2CF9AE}" pid="7" name="LocalizationTags">
    <vt:lpwstr/>
  </property>
  <property fmtid="{D5CDD505-2E9C-101B-9397-08002B2CF9AE}" pid="8" name="CategoryTags">
    <vt:lpwstr/>
  </property>
  <property fmtid="{D5CDD505-2E9C-101B-9397-08002B2CF9AE}" pid="9" name="Applications">
    <vt:lpwstr/>
  </property>
  <property fmtid="{D5CDD505-2E9C-101B-9397-08002B2CF9AE}" pid="10" name="CampaignTags">
    <vt:lpwstr/>
  </property>
  <property fmtid="{D5CDD505-2E9C-101B-9397-08002B2CF9AE}" pid="11" name="ScenarioTags">
    <vt:lpwstr/>
  </property>
  <property fmtid="{D5CDD505-2E9C-101B-9397-08002B2CF9AE}" pid="12" name="MSIP_Label_19540963-e559-4020-8a90-fe8a502c2801_Enabled">
    <vt:lpwstr>true</vt:lpwstr>
  </property>
  <property fmtid="{D5CDD505-2E9C-101B-9397-08002B2CF9AE}" pid="13" name="MSIP_Label_19540963-e559-4020-8a90-fe8a502c2801_SetDate">
    <vt:lpwstr>2023-10-18T15:57:49Z</vt:lpwstr>
  </property>
  <property fmtid="{D5CDD505-2E9C-101B-9397-08002B2CF9AE}" pid="14" name="MSIP_Label_19540963-e559-4020-8a90-fe8a502c2801_Method">
    <vt:lpwstr>Standard</vt:lpwstr>
  </property>
  <property fmtid="{D5CDD505-2E9C-101B-9397-08002B2CF9AE}" pid="15" name="MSIP_Label_19540963-e559-4020-8a90-fe8a502c2801_Name">
    <vt:lpwstr>19540963-e559-4020-8a90-fe8a502c2801</vt:lpwstr>
  </property>
  <property fmtid="{D5CDD505-2E9C-101B-9397-08002B2CF9AE}" pid="16" name="MSIP_Label_19540963-e559-4020-8a90-fe8a502c2801_SiteId">
    <vt:lpwstr>f25493ae-1c98-41d7-8a33-0be75f5fe603</vt:lpwstr>
  </property>
  <property fmtid="{D5CDD505-2E9C-101B-9397-08002B2CF9AE}" pid="17" name="MSIP_Label_19540963-e559-4020-8a90-fe8a502c2801_ActionId">
    <vt:lpwstr>321201d3-b858-4231-9dfd-afc7d5cc0080</vt:lpwstr>
  </property>
  <property fmtid="{D5CDD505-2E9C-101B-9397-08002B2CF9AE}" pid="18" name="MSIP_Label_19540963-e559-4020-8a90-fe8a502c2801_ContentBits">
    <vt:lpwstr>0</vt:lpwstr>
  </property>
</Properties>
</file>